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1" r:id="rId2"/>
  </p:sldMasterIdLst>
  <p:notesMasterIdLst>
    <p:notesMasterId r:id="rId13"/>
  </p:notesMasterIdLst>
  <p:sldIdLst>
    <p:sldId id="263" r:id="rId3"/>
    <p:sldId id="1029" r:id="rId4"/>
    <p:sldId id="282" r:id="rId5"/>
    <p:sldId id="1027" r:id="rId6"/>
    <p:sldId id="1031" r:id="rId7"/>
    <p:sldId id="1030" r:id="rId8"/>
    <p:sldId id="1032" r:id="rId9"/>
    <p:sldId id="1033" r:id="rId10"/>
    <p:sldId id="1034" r:id="rId11"/>
    <p:sldId id="1035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057"/>
    <a:srgbClr val="A5A5A5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A41C2-ACDA-40BD-B58C-F521ED3A8D01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47EE2-D478-4392-8E84-40D78A008E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6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>
                <a:solidFill>
                  <a:prstClr val="black"/>
                </a:solidFill>
              </a:rPr>
              <a:pPr/>
              <a:t>1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20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MX" sz="1200" b="0">
              <a:solidFill>
                <a:schemeClr val="tx2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>
                <a:solidFill>
                  <a:prstClr val="black"/>
                </a:solidFill>
              </a:rPr>
              <a:pPr/>
              <a:t>10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72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MX" sz="1200" b="0">
              <a:solidFill>
                <a:schemeClr val="tx2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>
                <a:solidFill>
                  <a:prstClr val="black"/>
                </a:solidFill>
              </a:rPr>
              <a:pPr/>
              <a:t>2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94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MX" sz="1200" b="0">
              <a:solidFill>
                <a:schemeClr val="tx2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>
                <a:solidFill>
                  <a:prstClr val="black"/>
                </a:solidFill>
              </a:rPr>
              <a:pPr/>
              <a:t>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32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MX" sz="1200" b="0" dirty="0">
              <a:solidFill>
                <a:schemeClr val="tx2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>
                <a:solidFill>
                  <a:prstClr val="black"/>
                </a:solidFill>
              </a:rPr>
              <a:pPr/>
              <a:t>4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36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MX" sz="1200" b="0">
              <a:solidFill>
                <a:schemeClr val="tx2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>
                <a:solidFill>
                  <a:prstClr val="black"/>
                </a:solidFill>
              </a:rPr>
              <a:pPr/>
              <a:t>5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3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MX" sz="1200" b="0">
              <a:solidFill>
                <a:schemeClr val="tx2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>
                <a:solidFill>
                  <a:prstClr val="black"/>
                </a:solidFill>
              </a:rPr>
              <a:pPr/>
              <a:t>6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74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MX" sz="1200" b="0">
              <a:solidFill>
                <a:schemeClr val="tx2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>
                <a:solidFill>
                  <a:prstClr val="black"/>
                </a:solidFill>
              </a:rPr>
              <a:pPr/>
              <a:t>7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0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MX" sz="1200" b="0">
              <a:solidFill>
                <a:schemeClr val="tx2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>
                <a:solidFill>
                  <a:prstClr val="black"/>
                </a:solidFill>
              </a:rPr>
              <a:pPr/>
              <a:t>8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07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MX" sz="1200" b="0">
              <a:solidFill>
                <a:schemeClr val="tx2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>
                <a:solidFill>
                  <a:prstClr val="black"/>
                </a:solidFill>
              </a:rPr>
              <a:pPr/>
              <a:t>9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3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8CF22F-66B4-B24C-B54F-3457EEB92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2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n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3B3E65-2B01-6F43-BD90-CF581CD56E2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FE530E0-368D-BF49-BFED-ADEEEA2BAA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78570" y="6146800"/>
              <a:ext cx="1756229" cy="349250"/>
            </a:xfrm>
            <a:prstGeom prst="rect">
              <a:avLst/>
            </a:prstGeom>
          </p:spPr>
        </p:pic>
      </p:grp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5ACF3B95-16E2-D74E-8FBF-876BA89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8505CD3-0411-1F4C-92D3-97E982F3B89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rgbClr val="FFFFFF"/>
                </a:solidFill>
              </a:endParaRPr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D56C19-A3FB-BE47-A54C-C0AA0B0D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9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/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13EDDA-2586-2241-9BE6-3C5F58432F08}"/>
              </a:ext>
            </a:extLst>
          </p:cNvPr>
          <p:cNvSpPr/>
          <p:nvPr userDrawn="1"/>
        </p:nvSpPr>
        <p:spPr>
          <a:xfrm>
            <a:off x="0" y="3643301"/>
            <a:ext cx="12192000" cy="3214699"/>
          </a:xfrm>
          <a:prstGeom prst="rect">
            <a:avLst/>
          </a:prstGeom>
          <a:solidFill>
            <a:srgbClr val="03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81AB52C7-89B6-4B46-92AA-4256BF844B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33EEC5-1ED3-E94C-A3B9-5C214A0E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MX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14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con círc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A917F76B-BF86-794C-8A31-6046E48E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MX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4ECFEBC-660D-434C-8344-C08A2E534FD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rgbClr val="FFFFFF"/>
                </a:solidFill>
              </a:endParaRPr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F532CB6-AD19-714F-9F92-CB577F5465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597611" cy="6628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0759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F08C00-469B-BB4F-97A2-9B521A6A2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6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1A786B-7C17-3B42-B0E0-38CFD2F32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7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75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16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3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6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ADDD0F-7C72-F649-B9D5-42A6304A4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74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7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33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43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0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21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07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69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blanc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B7BB6AA-6009-A04F-BB29-CEE94B10B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0AFDBB41-A0C9-344A-997D-20C0ADE3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7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F9F92FA7-BDD0-DB49-9313-CBC8923C3A4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EB46D32-45C8-8848-A5BC-FB71EFCCE1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4D5A119C-0322-114B-A400-DD7697C22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18055409-E9C7-0D48-86E6-BBA4C344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5E905D4-EE1A-C54F-8133-911E6F19C69F}"/>
              </a:ext>
            </a:extLst>
          </p:cNvPr>
          <p:cNvGrpSpPr/>
          <p:nvPr userDrawn="1"/>
        </p:nvGrpSpPr>
        <p:grpSpPr>
          <a:xfrm>
            <a:off x="4109" y="0"/>
            <a:ext cx="12183781" cy="6858000"/>
            <a:chOff x="4109" y="0"/>
            <a:chExt cx="12183781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5C2A6E1-BF1B-D243-8015-0E5FF15450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09" y="0"/>
              <a:ext cx="12183781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330416" y="6102349"/>
              <a:ext cx="1756229" cy="349250"/>
            </a:xfrm>
            <a:prstGeom prst="rect">
              <a:avLst/>
            </a:prstGeom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18A80782-CB74-144B-B439-9AD667FDAB58}"/>
              </a:ext>
            </a:extLst>
          </p:cNvPr>
          <p:cNvSpPr/>
          <p:nvPr userDrawn="1"/>
        </p:nvSpPr>
        <p:spPr>
          <a:xfrm>
            <a:off x="1088020" y="1219200"/>
            <a:ext cx="1013942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1BA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4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C77F357-FCDB-0445-AFEA-6DAE9292BBB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7BDA145-FEC3-5645-A1F0-903012C5C4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CE23679C-DAF6-8543-8473-C9322EF3B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837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49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d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4683D17-FBCF-C746-A573-DDE2C97D2B3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348611D-6CF2-404F-83D7-4D2587A9D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5B52042B-8B68-1D40-9F56-B0A58A1535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6102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773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FEDFE3E2-DCF9-7545-8532-78F404B76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FB7774E4-6EE2-DD4B-AE86-3D69DF9BFE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770" y="5778500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5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B7BB6AA-6009-A04F-BB29-CEE94B10B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0AFDBB41-A0C9-344A-997D-20C0ADE3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MX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2E7BFC-2229-B147-B2A4-A684558A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MX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024CF08-ED64-D843-9A06-7A2C27FDA4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200" y="6248095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16CB66-A302-EF4A-A3FD-BE4B93CA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26ABCA-6630-9D40-9F05-BE0D09388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69635C-E174-F140-861D-B81656121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1C96-4E23-0247-8238-78CD3C5AF668}" type="datetime1">
              <a:rPr lang="es-MX" smtClean="0">
                <a:solidFill>
                  <a:srgbClr val="000000">
                    <a:tint val="75000"/>
                  </a:srgbClr>
                </a:solidFill>
              </a:rPr>
              <a:pPr/>
              <a:t>15/12/2022</a:t>
            </a:fld>
            <a:endParaRPr lang="es-MX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755997-17D2-5141-9562-5C3A199E2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F0282-F4C6-974D-AA6A-0DEE84C4F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A776-E82A-DB4C-BEC6-9E86C7D9FDA4}" type="slidenum">
              <a:rPr lang="es-MX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MX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6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AEE35-0102-43D7-90E4-BF900BD9058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C74A0-3941-4CF3-BA05-04FF141DF98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1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66B1290-C681-AA4C-A12F-F7094CB49F60}"/>
              </a:ext>
            </a:extLst>
          </p:cNvPr>
          <p:cNvSpPr txBox="1">
            <a:spLocks/>
          </p:cNvSpPr>
          <p:nvPr/>
        </p:nvSpPr>
        <p:spPr>
          <a:xfrm>
            <a:off x="839632" y="2421631"/>
            <a:ext cx="10468794" cy="10073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altLang="ko-KR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 de diseño conceptual para los programas cuyo insumo son registros administrativos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32F79C82-E2DE-094F-9A29-9C3989350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62" y="4785762"/>
            <a:ext cx="736600" cy="165100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4A4BAA8-D5D4-2F44-8AF7-EA873A2ABA57}"/>
              </a:ext>
            </a:extLst>
          </p:cNvPr>
          <p:cNvSpPr txBox="1">
            <a:spLocks/>
          </p:cNvSpPr>
          <p:nvPr/>
        </p:nvSpPr>
        <p:spPr>
          <a:xfrm>
            <a:off x="9832444" y="5601133"/>
            <a:ext cx="1857588" cy="385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altLang="ko-K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6BBFE8D-5E41-5D4B-9870-6A985DB88F93}"/>
              </a:ext>
            </a:extLst>
          </p:cNvPr>
          <p:cNvCxnSpPr/>
          <p:nvPr/>
        </p:nvCxnSpPr>
        <p:spPr>
          <a:xfrm>
            <a:off x="10257937" y="5499202"/>
            <a:ext cx="10504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17FC1AE-D275-AC4B-9003-742ED4105206}"/>
              </a:ext>
            </a:extLst>
          </p:cNvPr>
          <p:cNvCxnSpPr/>
          <p:nvPr/>
        </p:nvCxnSpPr>
        <p:spPr>
          <a:xfrm>
            <a:off x="10257937" y="5994502"/>
            <a:ext cx="10504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9DD1BCE-83B2-6740-8E94-EB1A052A1655}"/>
              </a:ext>
            </a:extLst>
          </p:cNvPr>
          <p:cNvSpPr txBox="1">
            <a:spLocks/>
          </p:cNvSpPr>
          <p:nvPr/>
        </p:nvSpPr>
        <p:spPr>
          <a:xfrm>
            <a:off x="883574" y="5583165"/>
            <a:ext cx="5880125" cy="421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altLang="ko-K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General de Integración, Análisis e Investigación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F35AB98-3EE6-42EF-BF7D-255C187F5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437" y="920316"/>
            <a:ext cx="3616960" cy="122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8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55E762C-AF5B-B099-A7D7-46717399228D}"/>
              </a:ext>
            </a:extLst>
          </p:cNvPr>
          <p:cNvSpPr/>
          <p:nvPr/>
        </p:nvSpPr>
        <p:spPr>
          <a:xfrm>
            <a:off x="625291" y="2332391"/>
            <a:ext cx="10944072" cy="2193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altLang="ko-K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grupo de trabajo validó el contenido de la Guía de diseño conceptual para los programas cuyo insumo son registros administrativos.</a:t>
            </a:r>
          </a:p>
          <a:p>
            <a:endParaRPr lang="es-MX" altLang="ko-K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altLang="ko-K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documento está en condiciones de ser aprobado cuando lo decida este Comité. 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-1464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>
              <a:solidFill>
                <a:schemeClr val="bg1"/>
              </a:solidFill>
            </a:endParaRPr>
          </a:p>
        </p:txBody>
      </p:sp>
      <p:pic>
        <p:nvPicPr>
          <p:cNvPr id="2" name="Gráfico 12">
            <a:extLst>
              <a:ext uri="{FF2B5EF4-FFF2-40B4-BE49-F238E27FC236}">
                <a16:creationId xmlns:a16="http://schemas.microsoft.com/office/drawing/2014/main" id="{74166803-4A39-02CA-71E4-A4A7C6F5B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291" y="709897"/>
            <a:ext cx="736600" cy="1651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16D6F29-8355-9B9C-C72D-C751402F3EB2}"/>
              </a:ext>
            </a:extLst>
          </p:cNvPr>
          <p:cNvSpPr txBox="1">
            <a:spLocks/>
          </p:cNvSpPr>
          <p:nvPr/>
        </p:nvSpPr>
        <p:spPr>
          <a:xfrm>
            <a:off x="505758" y="157468"/>
            <a:ext cx="11063605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s-MX" altLang="ko-K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7719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55E762C-AF5B-B099-A7D7-46717399228D}"/>
              </a:ext>
            </a:extLst>
          </p:cNvPr>
          <p:cNvSpPr/>
          <p:nvPr/>
        </p:nvSpPr>
        <p:spPr>
          <a:xfrm>
            <a:off x="759125" y="659365"/>
            <a:ext cx="10662249" cy="528047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altLang="ko-K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Antecedentes: </a:t>
            </a:r>
          </a:p>
          <a:p>
            <a:pPr algn="ctr"/>
            <a:endParaRPr lang="es-MX" altLang="ko-K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altLang="ko-K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 ante al </a:t>
            </a:r>
            <a:r>
              <a:rPr lang="es-MX" altLang="ko-KR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</a:t>
            </a:r>
            <a:r>
              <a:rPr lang="es-MX" altLang="ko-K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el desarrollo de guías</a:t>
            </a:r>
          </a:p>
          <a:p>
            <a:pPr algn="ctr"/>
            <a:endParaRPr lang="es-MX" sz="4400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-1464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3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-1464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D00C12B4-DD84-486A-B7B7-C8C4B35EBA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2" b="10216"/>
          <a:stretch/>
        </p:blipFill>
        <p:spPr bwMode="auto">
          <a:xfrm>
            <a:off x="1278450" y="1601116"/>
            <a:ext cx="9838244" cy="2033371"/>
          </a:xfrm>
          <a:prstGeom prst="rect">
            <a:avLst/>
          </a:prstGeom>
          <a:noFill/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123A54AE-148F-410A-994C-FE4521811C30}"/>
              </a:ext>
            </a:extLst>
          </p:cNvPr>
          <p:cNvCxnSpPr>
            <a:cxnSpLocks/>
          </p:cNvCxnSpPr>
          <p:nvPr/>
        </p:nvCxnSpPr>
        <p:spPr>
          <a:xfrm>
            <a:off x="3554563" y="3075231"/>
            <a:ext cx="0" cy="776277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>
            <a:extLst>
              <a:ext uri="{FF2B5EF4-FFF2-40B4-BE49-F238E27FC236}">
                <a16:creationId xmlns:a16="http://schemas.microsoft.com/office/drawing/2014/main" id="{98580E50-856D-4113-B5E1-0FA03F936802}"/>
              </a:ext>
            </a:extLst>
          </p:cNvPr>
          <p:cNvGrpSpPr/>
          <p:nvPr/>
        </p:nvGrpSpPr>
        <p:grpSpPr>
          <a:xfrm>
            <a:off x="4114735" y="3163400"/>
            <a:ext cx="1059409" cy="1501720"/>
            <a:chOff x="4249723" y="3248821"/>
            <a:chExt cx="1059409" cy="1501720"/>
          </a:xfrm>
        </p:grpSpPr>
        <p:cxnSp>
          <p:nvCxnSpPr>
            <p:cNvPr id="10" name="Conector: angular 9">
              <a:extLst>
                <a:ext uri="{FF2B5EF4-FFF2-40B4-BE49-F238E27FC236}">
                  <a16:creationId xmlns:a16="http://schemas.microsoft.com/office/drawing/2014/main" id="{483E8172-E081-4FA1-BF6B-FD390FC7771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985882" y="3512662"/>
              <a:ext cx="1376216" cy="848533"/>
            </a:xfrm>
            <a:prstGeom prst="bentConnector3">
              <a:avLst>
                <a:gd name="adj1" fmla="val -1678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Elipse 52">
              <a:extLst>
                <a:ext uri="{FF2B5EF4-FFF2-40B4-BE49-F238E27FC236}">
                  <a16:creationId xmlns:a16="http://schemas.microsoft.com/office/drawing/2014/main" id="{89261A76-073B-41FC-90CC-4EF1D83B0877}"/>
                </a:ext>
              </a:extLst>
            </p:cNvPr>
            <p:cNvSpPr/>
            <p:nvPr/>
          </p:nvSpPr>
          <p:spPr>
            <a:xfrm>
              <a:off x="4887382" y="4388162"/>
              <a:ext cx="421750" cy="3623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>
                  <a:solidFill>
                    <a:prstClr val="white"/>
                  </a:solidFill>
                </a:rPr>
                <a:t>3</a:t>
              </a:r>
              <a:endParaRPr lang="es-MX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02568545-CEA5-4279-A1AE-EB52E7E850E3}"/>
              </a:ext>
            </a:extLst>
          </p:cNvPr>
          <p:cNvGrpSpPr/>
          <p:nvPr/>
        </p:nvGrpSpPr>
        <p:grpSpPr>
          <a:xfrm>
            <a:off x="4104490" y="3429000"/>
            <a:ext cx="2139308" cy="1637671"/>
            <a:chOff x="4073265" y="3697801"/>
            <a:chExt cx="2284575" cy="1824687"/>
          </a:xfrm>
        </p:grpSpPr>
        <p:cxnSp>
          <p:nvCxnSpPr>
            <p:cNvPr id="43" name="Conector: angular 42">
              <a:extLst>
                <a:ext uri="{FF2B5EF4-FFF2-40B4-BE49-F238E27FC236}">
                  <a16:creationId xmlns:a16="http://schemas.microsoft.com/office/drawing/2014/main" id="{750B6603-CBDF-4C10-A025-DCEE8D8960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73265" y="3697801"/>
              <a:ext cx="2126741" cy="1766786"/>
            </a:xfrm>
            <a:prstGeom prst="bentConnector3">
              <a:avLst>
                <a:gd name="adj1" fmla="val 99625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F977A3E1-7A26-4D11-97A7-AE35C00197DB}"/>
                </a:ext>
              </a:extLst>
            </p:cNvPr>
            <p:cNvSpPr/>
            <p:nvPr/>
          </p:nvSpPr>
          <p:spPr>
            <a:xfrm>
              <a:off x="5936090" y="5160109"/>
              <a:ext cx="421750" cy="3623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>
                  <a:solidFill>
                    <a:prstClr val="white"/>
                  </a:solidFill>
                </a:rPr>
                <a:t>2</a:t>
              </a:r>
              <a:endParaRPr lang="es-MX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73BCABBB-6963-41F8-B83B-7E2AB378980C}"/>
              </a:ext>
            </a:extLst>
          </p:cNvPr>
          <p:cNvGrpSpPr/>
          <p:nvPr/>
        </p:nvGrpSpPr>
        <p:grpSpPr>
          <a:xfrm>
            <a:off x="4022300" y="3619454"/>
            <a:ext cx="4774109" cy="2339087"/>
            <a:chOff x="4101872" y="3704875"/>
            <a:chExt cx="4774109" cy="2339087"/>
          </a:xfrm>
        </p:grpSpPr>
        <p:cxnSp>
          <p:nvCxnSpPr>
            <p:cNvPr id="44" name="Conector: angular 43">
              <a:extLst>
                <a:ext uri="{FF2B5EF4-FFF2-40B4-BE49-F238E27FC236}">
                  <a16:creationId xmlns:a16="http://schemas.microsoft.com/office/drawing/2014/main" id="{3AD5974B-CB12-4CFB-99FE-80B689BA4D84}"/>
                </a:ext>
              </a:extLst>
            </p:cNvPr>
            <p:cNvCxnSpPr>
              <a:cxnSpLocks/>
              <a:endCxn id="47" idx="1"/>
            </p:cNvCxnSpPr>
            <p:nvPr/>
          </p:nvCxnSpPr>
          <p:spPr>
            <a:xfrm flipV="1">
              <a:off x="4101872" y="3963796"/>
              <a:ext cx="3851618" cy="2008821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Abrir llave 46">
              <a:extLst>
                <a:ext uri="{FF2B5EF4-FFF2-40B4-BE49-F238E27FC236}">
                  <a16:creationId xmlns:a16="http://schemas.microsoft.com/office/drawing/2014/main" id="{8771A796-FFDE-473F-91ED-1A5F35128221}"/>
                </a:ext>
              </a:extLst>
            </p:cNvPr>
            <p:cNvSpPr/>
            <p:nvPr/>
          </p:nvSpPr>
          <p:spPr>
            <a:xfrm rot="16200000">
              <a:off x="7824029" y="2911844"/>
              <a:ext cx="258921" cy="1844983"/>
            </a:xfrm>
            <a:prstGeom prst="leftBrace">
              <a:avLst>
                <a:gd name="adj1" fmla="val 51470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>
                <a:ln w="3810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DE700076-4F70-45C9-BB81-0872DE6EB027}"/>
                </a:ext>
              </a:extLst>
            </p:cNvPr>
            <p:cNvSpPr/>
            <p:nvPr/>
          </p:nvSpPr>
          <p:spPr>
            <a:xfrm>
              <a:off x="7742615" y="5681583"/>
              <a:ext cx="421750" cy="3623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>
                  <a:solidFill>
                    <a:prstClr val="white"/>
                  </a:solidFill>
                </a:rPr>
                <a:t>1</a:t>
              </a:r>
              <a:endParaRPr lang="es-MX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5D1E7CF-F44F-4756-B531-24335888ECD6}"/>
              </a:ext>
            </a:extLst>
          </p:cNvPr>
          <p:cNvGrpSpPr/>
          <p:nvPr/>
        </p:nvGrpSpPr>
        <p:grpSpPr>
          <a:xfrm>
            <a:off x="4044821" y="3010579"/>
            <a:ext cx="5545378" cy="3417684"/>
            <a:chOff x="3533255" y="2838332"/>
            <a:chExt cx="6136516" cy="3740004"/>
          </a:xfrm>
        </p:grpSpPr>
        <p:cxnSp>
          <p:nvCxnSpPr>
            <p:cNvPr id="45" name="Conector: angular 44">
              <a:extLst>
                <a:ext uri="{FF2B5EF4-FFF2-40B4-BE49-F238E27FC236}">
                  <a16:creationId xmlns:a16="http://schemas.microsoft.com/office/drawing/2014/main" id="{1DF55C9B-9191-40B5-800E-3A4F656F52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3255" y="2838332"/>
              <a:ext cx="5925641" cy="3558815"/>
            </a:xfrm>
            <a:prstGeom prst="bentConnector3">
              <a:avLst>
                <a:gd name="adj1" fmla="val 99788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5623DF1F-4FF4-48E2-844F-0309BA9768D4}"/>
                </a:ext>
              </a:extLst>
            </p:cNvPr>
            <p:cNvSpPr/>
            <p:nvPr/>
          </p:nvSpPr>
          <p:spPr>
            <a:xfrm>
              <a:off x="9248021" y="6215957"/>
              <a:ext cx="421750" cy="3623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>
                  <a:solidFill>
                    <a:prstClr val="white"/>
                  </a:solidFill>
                </a:rPr>
                <a:t>4</a:t>
              </a:r>
              <a:endParaRPr lang="es-MX">
                <a:solidFill>
                  <a:prstClr val="white"/>
                </a:solidFill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F8D2C19-BB78-B0D2-EC0B-024BDA060756}"/>
              </a:ext>
            </a:extLst>
          </p:cNvPr>
          <p:cNvSpPr txBox="1"/>
          <p:nvPr/>
        </p:nvSpPr>
        <p:spPr>
          <a:xfrm>
            <a:off x="1768401" y="747702"/>
            <a:ext cx="1770304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Normatividad específica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8A1F3B8-BC30-BACB-CEE5-9878CAA4A3B3}"/>
              </a:ext>
            </a:extLst>
          </p:cNvPr>
          <p:cNvSpPr txBox="1"/>
          <p:nvPr/>
        </p:nvSpPr>
        <p:spPr>
          <a:xfrm>
            <a:off x="9590199" y="698534"/>
            <a:ext cx="161771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de evaluaciones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80E841BD-D805-4205-9C63-4A10BBF426BD}"/>
              </a:ext>
            </a:extLst>
          </p:cNvPr>
          <p:cNvGrpSpPr/>
          <p:nvPr/>
        </p:nvGrpSpPr>
        <p:grpSpPr>
          <a:xfrm>
            <a:off x="2653553" y="1311527"/>
            <a:ext cx="7745504" cy="731662"/>
            <a:chOff x="2216048" y="1160608"/>
            <a:chExt cx="8934090" cy="731662"/>
          </a:xfrm>
        </p:grpSpPr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20AF7423-9EF9-4E8D-B3B4-5004642E15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6048" y="1160608"/>
              <a:ext cx="0" cy="45551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id="{7DFBC39B-F792-4FC7-92C2-D0BDF4B87D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50138" y="1160608"/>
              <a:ext cx="0" cy="7316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9E9E8BF-6098-4071-9D2D-D5369C3E1EA8}"/>
              </a:ext>
            </a:extLst>
          </p:cNvPr>
          <p:cNvGraphicFramePr>
            <a:graphicFrameLocks noGrp="1"/>
          </p:cNvGraphicFramePr>
          <p:nvPr/>
        </p:nvGraphicFramePr>
        <p:xfrm>
          <a:off x="1244534" y="3961236"/>
          <a:ext cx="2862675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675">
                  <a:extLst>
                    <a:ext uri="{9D8B030D-6E8A-4147-A177-3AD203B41FA5}">
                      <a16:colId xmlns:a16="http://schemas.microsoft.com/office/drawing/2014/main" val="2732675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200" b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 Diseño conceptual</a:t>
                      </a:r>
                      <a:endParaRPr lang="en-US" sz="1200" b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40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 Diseño de los sistemas de producción y de los flujos de trabajo</a:t>
                      </a:r>
                      <a:endParaRPr lang="en-US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4415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III. Diseño de la captación</a:t>
                      </a:r>
                      <a:endParaRPr lang="en-US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95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b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IV. Determinación del marco </a:t>
                      </a:r>
                      <a:r>
                        <a:rPr lang="es-MX" sz="1200" b="0" err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muestral</a:t>
                      </a:r>
                      <a:r>
                        <a:rPr lang="es-MX" sz="1200" b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tipo de muestreo</a:t>
                      </a:r>
                      <a:endParaRPr lang="en-US" sz="1200" b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1120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V. Diseño del procesamiento y análisis de la producción</a:t>
                      </a:r>
                      <a:endParaRPr lang="en-US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3007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VI. Diseño del Esquema de Difusión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4195018"/>
                  </a:ext>
                </a:extLst>
              </a:tr>
            </a:tbl>
          </a:graphicData>
        </a:graphic>
      </p:graphicFrame>
      <p:pic>
        <p:nvPicPr>
          <p:cNvPr id="13" name="Gráfico 12" descr="Marca de insignia con relleno sólido">
            <a:extLst>
              <a:ext uri="{FF2B5EF4-FFF2-40B4-BE49-F238E27FC236}">
                <a16:creationId xmlns:a16="http://schemas.microsoft.com/office/drawing/2014/main" id="{D7D86F4B-989C-4D45-A890-F33EE6A2E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4055" y="3957143"/>
            <a:ext cx="405443" cy="405443"/>
          </a:xfrm>
          <a:prstGeom prst="rect">
            <a:avLst/>
          </a:prstGeom>
        </p:spPr>
      </p:pic>
      <p:pic>
        <p:nvPicPr>
          <p:cNvPr id="34" name="Gráfico 33" descr="Marca de insignia con relleno sólido">
            <a:extLst>
              <a:ext uri="{FF2B5EF4-FFF2-40B4-BE49-F238E27FC236}">
                <a16:creationId xmlns:a16="http://schemas.microsoft.com/office/drawing/2014/main" id="{0677CCF3-463D-4A0C-824E-44D02C2BA7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1478" y="5164673"/>
            <a:ext cx="405443" cy="405443"/>
          </a:xfrm>
          <a:prstGeom prst="rect">
            <a:avLst/>
          </a:prstGeom>
        </p:spPr>
      </p:pic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F0065C89-345A-4CA6-818E-D0F87474EB89}"/>
              </a:ext>
            </a:extLst>
          </p:cNvPr>
          <p:cNvSpPr txBox="1">
            <a:spLocks/>
          </p:cNvSpPr>
          <p:nvPr/>
        </p:nvSpPr>
        <p:spPr>
          <a:xfrm>
            <a:off x="505758" y="157468"/>
            <a:ext cx="11063605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s-MX" altLang="ko-K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para el desarrollo de guías</a:t>
            </a:r>
          </a:p>
        </p:txBody>
      </p:sp>
      <p:pic>
        <p:nvPicPr>
          <p:cNvPr id="35" name="Gráfico 12">
            <a:extLst>
              <a:ext uri="{FF2B5EF4-FFF2-40B4-BE49-F238E27FC236}">
                <a16:creationId xmlns:a16="http://schemas.microsoft.com/office/drawing/2014/main" id="{C0B91812-B8C4-43DB-B250-BC2F0D6898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5291" y="709897"/>
            <a:ext cx="736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-1464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59D002FD-6910-F526-85D7-EECE9F005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591959"/>
              </p:ext>
            </p:extLst>
          </p:nvPr>
        </p:nvGraphicFramePr>
        <p:xfrm>
          <a:off x="1531480" y="2026920"/>
          <a:ext cx="928818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0677">
                  <a:extLst>
                    <a:ext uri="{9D8B030D-6E8A-4147-A177-3AD203B41FA5}">
                      <a16:colId xmlns:a16="http://schemas.microsoft.com/office/drawing/2014/main" val="1984260818"/>
                    </a:ext>
                  </a:extLst>
                </a:gridCol>
                <a:gridCol w="2411506">
                  <a:extLst>
                    <a:ext uri="{9D8B030D-6E8A-4147-A177-3AD203B41FA5}">
                      <a16:colId xmlns:a16="http://schemas.microsoft.com/office/drawing/2014/main" val="1422149944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3346447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de producción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estimado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950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cs typeface="Arial"/>
                        </a:rPr>
                        <a:t>1. Encuestas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793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200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2. Registros administrativos</a:t>
                      </a:r>
                      <a:endParaRPr lang="es-MX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kern="120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kern="1200" dirty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</a:rPr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062964"/>
                  </a:ext>
                </a:extLst>
              </a:tr>
              <a:tr h="122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cs typeface="Arial"/>
                        </a:rPr>
                        <a:t>3. Censos</a:t>
                      </a:r>
                      <a:endParaRPr lang="es-MX" sz="20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57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20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cs typeface="Arial"/>
                        </a:rPr>
                        <a:t>4. Cartografía e información geográfica</a:t>
                      </a:r>
                      <a:endParaRPr lang="es-MX" sz="20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794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20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cs typeface="Arial"/>
                        </a:rPr>
                        <a:t>5. Estadística derivada</a:t>
                      </a:r>
                      <a:endParaRPr lang="es-MX" sz="20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853636"/>
                  </a:ext>
                </a:extLst>
              </a:tr>
            </a:tbl>
          </a:graphicData>
        </a:graphic>
      </p:graphicFrame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0065C89-345A-4CA6-818E-D0F87474EB89}"/>
              </a:ext>
            </a:extLst>
          </p:cNvPr>
          <p:cNvSpPr txBox="1">
            <a:spLocks/>
          </p:cNvSpPr>
          <p:nvPr/>
        </p:nvSpPr>
        <p:spPr>
          <a:xfrm>
            <a:off x="505758" y="157468"/>
            <a:ext cx="11063605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s-MX" altLang="ko-K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para el desarrollo de guías</a:t>
            </a:r>
          </a:p>
        </p:txBody>
      </p:sp>
      <p:pic>
        <p:nvPicPr>
          <p:cNvPr id="7" name="Gráfico 12">
            <a:extLst>
              <a:ext uri="{FF2B5EF4-FFF2-40B4-BE49-F238E27FC236}">
                <a16:creationId xmlns:a16="http://schemas.microsoft.com/office/drawing/2014/main" id="{C0B91812-B8C4-43DB-B250-BC2F0D689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291" y="709897"/>
            <a:ext cx="736600" cy="165100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1779D687-8E99-4715-8C7C-1EC683E82136}"/>
              </a:ext>
            </a:extLst>
          </p:cNvPr>
          <p:cNvSpPr txBox="1"/>
          <p:nvPr/>
        </p:nvSpPr>
        <p:spPr>
          <a:xfrm>
            <a:off x="1748163" y="1143955"/>
            <a:ext cx="8642575" cy="56694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 de actividades</a:t>
            </a:r>
          </a:p>
        </p:txBody>
      </p:sp>
    </p:spTree>
    <p:extLst>
      <p:ext uri="{BB962C8B-B14F-4D97-AF65-F5344CB8AC3E}">
        <p14:creationId xmlns:p14="http://schemas.microsoft.com/office/powerpoint/2010/main" val="6461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55E762C-AF5B-B099-A7D7-46717399228D}"/>
              </a:ext>
            </a:extLst>
          </p:cNvPr>
          <p:cNvSpPr/>
          <p:nvPr/>
        </p:nvSpPr>
        <p:spPr>
          <a:xfrm>
            <a:off x="759125" y="659365"/>
            <a:ext cx="10662249" cy="528047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altLang="ko-K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resultados del grupo de trabajo en el desarrollo de la Guía de diseño conceptual para los programas cuyo insumo son registros administrativos</a:t>
            </a:r>
          </a:p>
          <a:p>
            <a:pPr algn="ctr"/>
            <a:endParaRPr lang="es-MX" sz="3600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-1464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9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55E762C-AF5B-B099-A7D7-46717399228D}"/>
              </a:ext>
            </a:extLst>
          </p:cNvPr>
          <p:cNvSpPr/>
          <p:nvPr/>
        </p:nvSpPr>
        <p:spPr>
          <a:xfrm>
            <a:off x="625291" y="1455756"/>
            <a:ext cx="11432877" cy="4474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altLang="ko-K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retoman los formatos de evidencias de la guía de diseño conceptual de encuestas.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altLang="ko-K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altLang="ko-K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agregan ejemplos para los registros administrativos.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altLang="ko-K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altLang="ko-K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redacción se hacen precisiones sobre los registros administrativos.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altLang="ko-K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altLang="ko-K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agrega un anexo de ejemplos de cambios al diseño conceptual provenientes de modificaciones normativas o adecuaciones a los formatos por parte de las instituciones responsables del registro administrativo.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altLang="ko-K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altLang="ko-K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revisaron los Lineamientos para el aprovechamiento de registros administrativos en la producción de información estadística y geográfica que ha coordinado la DGEE: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s-MX" altLang="ko-K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homologaron los conceptos.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s-MX" altLang="ko-K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concluyó que el contenido es complementario.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-1464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>
              <a:solidFill>
                <a:schemeClr val="bg1"/>
              </a:solidFill>
            </a:endParaRPr>
          </a:p>
        </p:txBody>
      </p:sp>
      <p:pic>
        <p:nvPicPr>
          <p:cNvPr id="2" name="Gráfico 12">
            <a:extLst>
              <a:ext uri="{FF2B5EF4-FFF2-40B4-BE49-F238E27FC236}">
                <a16:creationId xmlns:a16="http://schemas.microsoft.com/office/drawing/2014/main" id="{74166803-4A39-02CA-71E4-A4A7C6F5B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291" y="709897"/>
            <a:ext cx="736600" cy="1651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16D6F29-8355-9B9C-C72D-C751402F3EB2}"/>
              </a:ext>
            </a:extLst>
          </p:cNvPr>
          <p:cNvSpPr txBox="1">
            <a:spLocks/>
          </p:cNvSpPr>
          <p:nvPr/>
        </p:nvSpPr>
        <p:spPr>
          <a:xfrm>
            <a:off x="505758" y="157468"/>
            <a:ext cx="11063605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s-MX" altLang="ko-K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decisiones del grupo de trabajo</a:t>
            </a:r>
          </a:p>
        </p:txBody>
      </p:sp>
    </p:spTree>
    <p:extLst>
      <p:ext uri="{BB962C8B-B14F-4D97-AF65-F5344CB8AC3E}">
        <p14:creationId xmlns:p14="http://schemas.microsoft.com/office/powerpoint/2010/main" val="199216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55E762C-AF5B-B099-A7D7-46717399228D}"/>
              </a:ext>
            </a:extLst>
          </p:cNvPr>
          <p:cNvSpPr/>
          <p:nvPr/>
        </p:nvSpPr>
        <p:spPr>
          <a:xfrm>
            <a:off x="759125" y="659365"/>
            <a:ext cx="10662249" cy="528047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altLang="ko-K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evidencias del diseño conceptual y su relación con otras iniciativas</a:t>
            </a:r>
          </a:p>
          <a:p>
            <a:pPr algn="ctr"/>
            <a:endParaRPr lang="es-MX" sz="3600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-1464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1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-1464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>
              <a:solidFill>
                <a:schemeClr val="bg1"/>
              </a:solidFill>
            </a:endParaRPr>
          </a:p>
        </p:txBody>
      </p:sp>
      <p:pic>
        <p:nvPicPr>
          <p:cNvPr id="2" name="Gráfico 12">
            <a:extLst>
              <a:ext uri="{FF2B5EF4-FFF2-40B4-BE49-F238E27FC236}">
                <a16:creationId xmlns:a16="http://schemas.microsoft.com/office/drawing/2014/main" id="{74166803-4A39-02CA-71E4-A4A7C6F5B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291" y="709897"/>
            <a:ext cx="736600" cy="1651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16D6F29-8355-9B9C-C72D-C751402F3EB2}"/>
              </a:ext>
            </a:extLst>
          </p:cNvPr>
          <p:cNvSpPr txBox="1">
            <a:spLocks/>
          </p:cNvSpPr>
          <p:nvPr/>
        </p:nvSpPr>
        <p:spPr>
          <a:xfrm>
            <a:off x="503104" y="193035"/>
            <a:ext cx="11063605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s-MX" altLang="ko-K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Evidencias del diseño conceptual y su relación con otras iniciativas</a:t>
            </a:r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0D1A6840-87BC-373C-C87C-E5E180970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924818"/>
              </p:ext>
            </p:extLst>
          </p:nvPr>
        </p:nvGraphicFramePr>
        <p:xfrm>
          <a:off x="625291" y="1285961"/>
          <a:ext cx="4214128" cy="42596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4128">
                  <a:extLst>
                    <a:ext uri="{9D8B030D-6E8A-4147-A177-3AD203B41FA5}">
                      <a16:colId xmlns:a16="http://schemas.microsoft.com/office/drawing/2014/main" val="2376509234"/>
                    </a:ext>
                  </a:extLst>
                </a:gridCol>
              </a:tblGrid>
              <a:tr h="841765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Evidencias del diseño conceptual</a:t>
                      </a:r>
                    </a:p>
                    <a:p>
                      <a:pPr algn="ctr"/>
                      <a:r>
                        <a:rPr lang="es-ES" dirty="0"/>
                        <a:t>(encuestas y registros administrativos)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6183419"/>
                  </a:ext>
                </a:extLst>
              </a:tr>
              <a:tr h="487689">
                <a:tc>
                  <a:txBody>
                    <a:bodyPr/>
                    <a:lstStyle/>
                    <a:p>
                      <a:r>
                        <a:rPr lang="es-ES" dirty="0"/>
                        <a:t>Resultados de la investigación documental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1585676"/>
                  </a:ext>
                </a:extLst>
              </a:tr>
              <a:tr h="979419">
                <a:tc>
                  <a:txBody>
                    <a:bodyPr/>
                    <a:lstStyle/>
                    <a:p>
                      <a:r>
                        <a:rPr lang="es-ES" dirty="0"/>
                        <a:t>Esquema conceptual:</a:t>
                      </a:r>
                    </a:p>
                    <a:p>
                      <a:pPr marL="630238" indent="-277813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Esquema de temas y variables</a:t>
                      </a:r>
                    </a:p>
                    <a:p>
                      <a:pPr marL="630238" indent="-277813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Esquema de indicadores objetivo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2352991"/>
                  </a:ext>
                </a:extLst>
              </a:tr>
              <a:tr h="487689">
                <a:tc>
                  <a:txBody>
                    <a:bodyPr/>
                    <a:lstStyle/>
                    <a:p>
                      <a:r>
                        <a:rPr lang="es-ES" dirty="0"/>
                        <a:t>Glosario de variables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4326284"/>
                  </a:ext>
                </a:extLst>
              </a:tr>
              <a:tr h="487689">
                <a:tc>
                  <a:txBody>
                    <a:bodyPr/>
                    <a:lstStyle/>
                    <a:p>
                      <a:r>
                        <a:rPr lang="es-ES" dirty="0"/>
                        <a:t>Diccionario de datos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3464406"/>
                  </a:ext>
                </a:extLst>
              </a:tr>
              <a:tr h="487689">
                <a:tc>
                  <a:txBody>
                    <a:bodyPr/>
                    <a:lstStyle/>
                    <a:p>
                      <a:r>
                        <a:rPr lang="es-ES" dirty="0"/>
                        <a:t>Descripción de metadatos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5435280"/>
                  </a:ext>
                </a:extLst>
              </a:tr>
              <a:tr h="487689">
                <a:tc>
                  <a:txBody>
                    <a:bodyPr/>
                    <a:lstStyle/>
                    <a:p>
                      <a:r>
                        <a:rPr lang="es-ES" dirty="0"/>
                        <a:t>Diseño de productos y presentaciones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2480563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08D27C30-A1E2-E7F9-CBFB-BB10D0344A4C}"/>
              </a:ext>
            </a:extLst>
          </p:cNvPr>
          <p:cNvSpPr txBox="1"/>
          <p:nvPr/>
        </p:nvSpPr>
        <p:spPr>
          <a:xfrm>
            <a:off x="5158596" y="3087207"/>
            <a:ext cx="6800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Indicadores de precisión / Propuesta de indicador de costo-efectividad / Oferta de información y atención de necesidades</a:t>
            </a:r>
            <a:endParaRPr lang="es-MX" dirty="0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6C50976B-E04D-4590-9D2E-E2BDE6A02A00}"/>
              </a:ext>
            </a:extLst>
          </p:cNvPr>
          <p:cNvSpPr/>
          <p:nvPr/>
        </p:nvSpPr>
        <p:spPr>
          <a:xfrm>
            <a:off x="4520241" y="3312543"/>
            <a:ext cx="638355" cy="16821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41B700E-E431-BF01-9F94-9A394984ABC6}"/>
              </a:ext>
            </a:extLst>
          </p:cNvPr>
          <p:cNvSpPr txBox="1"/>
          <p:nvPr/>
        </p:nvSpPr>
        <p:spPr>
          <a:xfrm>
            <a:off x="5158596" y="5138008"/>
            <a:ext cx="680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Alineada a los requisitos de la DGCSPIRI</a:t>
            </a:r>
            <a:endParaRPr lang="es-MX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9CDBFF67-1F23-9D76-A9BC-0D402D4A7A3A}"/>
              </a:ext>
            </a:extLst>
          </p:cNvPr>
          <p:cNvSpPr/>
          <p:nvPr/>
        </p:nvSpPr>
        <p:spPr>
          <a:xfrm>
            <a:off x="4520241" y="5238567"/>
            <a:ext cx="638355" cy="16821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errar llave 13">
            <a:extLst>
              <a:ext uri="{FF2B5EF4-FFF2-40B4-BE49-F238E27FC236}">
                <a16:creationId xmlns:a16="http://schemas.microsoft.com/office/drawing/2014/main" id="{048CB357-18C7-ADA9-D9C8-A3589F4872CF}"/>
              </a:ext>
            </a:extLst>
          </p:cNvPr>
          <p:cNvSpPr/>
          <p:nvPr/>
        </p:nvSpPr>
        <p:spPr>
          <a:xfrm>
            <a:off x="4853796" y="4106173"/>
            <a:ext cx="201284" cy="993586"/>
          </a:xfrm>
          <a:prstGeom prst="rightBrace">
            <a:avLst>
              <a:gd name="adj1" fmla="val 47374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F726697-8E2B-B60E-D342-6F86FB54D023}"/>
              </a:ext>
            </a:extLst>
          </p:cNvPr>
          <p:cNvSpPr txBox="1"/>
          <p:nvPr/>
        </p:nvSpPr>
        <p:spPr>
          <a:xfrm>
            <a:off x="5158596" y="4279800"/>
            <a:ext cx="5055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Insumo para metadatos: automatizar la carga de metadatos a partir de las evidencias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2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55E762C-AF5B-B099-A7D7-46717399228D}"/>
              </a:ext>
            </a:extLst>
          </p:cNvPr>
          <p:cNvSpPr/>
          <p:nvPr/>
        </p:nvSpPr>
        <p:spPr>
          <a:xfrm>
            <a:off x="759125" y="659365"/>
            <a:ext cx="10662249" cy="528047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altLang="ko-K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  <a:p>
            <a:pPr algn="ctr"/>
            <a:endParaRPr lang="es-MX" sz="3600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-1464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Tema de Office">
  <a:themeElements>
    <a:clrScheme name="INEGI">
      <a:dk1>
        <a:srgbClr val="000000"/>
      </a:dk1>
      <a:lt1>
        <a:srgbClr val="FFFFFF"/>
      </a:lt1>
      <a:dk2>
        <a:srgbClr val="0A3356"/>
      </a:dk2>
      <a:lt2>
        <a:srgbClr val="A6A6A6"/>
      </a:lt2>
      <a:accent1>
        <a:srgbClr val="00A1E2"/>
      </a:accent1>
      <a:accent2>
        <a:srgbClr val="0074C5"/>
      </a:accent2>
      <a:accent3>
        <a:srgbClr val="0A3356"/>
      </a:accent3>
      <a:accent4>
        <a:srgbClr val="404040"/>
      </a:accent4>
      <a:accent5>
        <a:srgbClr val="A6A6A6"/>
      </a:accent5>
      <a:accent6>
        <a:srgbClr val="FFFFFF"/>
      </a:accent6>
      <a:hlink>
        <a:srgbClr val="00A1E2"/>
      </a:hlink>
      <a:folHlink>
        <a:srgbClr val="0074C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IEG" id="{FBAF24E8-D3F2-43BF-8247-D882E5CAF13D}" vid="{56A5BCB7-2AA3-40E9-A59A-3C610314866B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3249</TotalTime>
  <Words>426</Words>
  <Application>Microsoft Office PowerPoint</Application>
  <PresentationFormat>Panorámica</PresentationFormat>
  <Paragraphs>82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맑은 고딕</vt:lpstr>
      <vt:lpstr>Arial</vt:lpstr>
      <vt:lpstr>Calibri</vt:lpstr>
      <vt:lpstr>Calibri Light</vt:lpstr>
      <vt:lpstr>Courier New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CUELLAR RIO MANUEL</dc:creator>
  <cp:lastModifiedBy>CUELLAR RIO MANUEL</cp:lastModifiedBy>
  <cp:revision>95</cp:revision>
  <dcterms:created xsi:type="dcterms:W3CDTF">2022-02-02T21:00:54Z</dcterms:created>
  <dcterms:modified xsi:type="dcterms:W3CDTF">2022-12-15T18:02:04Z</dcterms:modified>
</cp:coreProperties>
</file>